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68" r:id="rId3"/>
    <p:sldId id="271" r:id="rId4"/>
    <p:sldId id="272" r:id="rId5"/>
    <p:sldId id="267" r:id="rId6"/>
    <p:sldId id="270" r:id="rId7"/>
    <p:sldId id="258" r:id="rId8"/>
    <p:sldId id="259" r:id="rId9"/>
    <p:sldId id="260" r:id="rId10"/>
    <p:sldId id="262" r:id="rId11"/>
    <p:sldId id="263" r:id="rId12"/>
    <p:sldId id="264" r:id="rId13"/>
    <p:sldId id="265" r:id="rId14"/>
    <p:sldId id="266" r:id="rId15"/>
    <p:sldId id="269"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097" autoAdjust="0"/>
  </p:normalViewPr>
  <p:slideViewPr>
    <p:cSldViewPr snapToGrid="0">
      <p:cViewPr varScale="1">
        <p:scale>
          <a:sx n="54" d="100"/>
          <a:sy n="54" d="100"/>
        </p:scale>
        <p:origin x="18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21/11/2018</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21/11/2018</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This presentation can be used to</a:t>
            </a:r>
            <a:r>
              <a:rPr lang="en-GB" baseline="0" dirty="0" smtClean="0"/>
              <a:t> present the principal recommendations from the report Failure to Function.  This looked at care received by patients who died in hospital following an admission with acute heart failure.  The study covered the whole of the UK including off-shore islands.</a:t>
            </a:r>
          </a:p>
          <a:p>
            <a:endParaRPr lang="en-GB" baseline="0" dirty="0" smtClean="0"/>
          </a:p>
          <a:p>
            <a:r>
              <a:rPr lang="en-GB" baseline="0" dirty="0" smtClean="0"/>
              <a:t>It will only cover the principal recommendations and the full set of recommendations can be found in the report.  </a:t>
            </a:r>
          </a:p>
          <a:p>
            <a:endParaRPr lang="en-GB" baseline="0" dirty="0" smtClean="0"/>
          </a:p>
          <a:p>
            <a:r>
              <a:rPr lang="en-GB" baseline="0" dirty="0" smtClean="0"/>
              <a:t>More information can be found at www.ncepod.org.uk.</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Presenter’s notes:</a:t>
            </a:r>
          </a:p>
          <a:p>
            <a:r>
              <a:rPr lang="en-GB" dirty="0" smtClean="0"/>
              <a:t>This</a:t>
            </a:r>
            <a:r>
              <a:rPr lang="en-GB" baseline="0" dirty="0" smtClean="0"/>
              <a:t> recommendation is aimed at all clinicians.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Serum natriuretic peptide measurement is central to the assessment of these patients to guide further investigation.  It should be included in the first set of blood tests for patients with acute breathlessness and who may have new acute</a:t>
            </a:r>
            <a:r>
              <a:rPr lang="en-GB" baseline="0" dirty="0" smtClean="0"/>
              <a:t> heart failure.  It is central to the assessment of these patients to guide further investigations.</a:t>
            </a:r>
            <a:endParaRPr lang="en-GB" dirty="0" smtClean="0"/>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recommendation supports NICE guideline CG187 rec 1.2.2</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1429092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recommendation</a:t>
            </a:r>
            <a:r>
              <a:rPr lang="en-GB" baseline="0" dirty="0" smtClean="0"/>
              <a:t> is aimed at a</a:t>
            </a:r>
            <a:r>
              <a:rPr lang="en-GB" dirty="0" smtClean="0"/>
              <a:t>ll Clinicians, Lead Physiologists and Medical Directors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An ECG should be performed </a:t>
            </a:r>
            <a:r>
              <a:rPr lang="en-GB" baseline="0" dirty="0" smtClean="0"/>
              <a:t>within 48 hours.  I</a:t>
            </a:r>
            <a:r>
              <a:rPr lang="en-GB" dirty="0" smtClean="0"/>
              <a:t>t is the key to diagnosis, risk stratification and specialist management of acute heart failure.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recommendation supports NICE guideline CG187 rec 1.2.4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1613139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recommendation is relevant to Heart Failure Teams and Consultant Cardiologists.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Best practice for making</a:t>
            </a:r>
            <a:r>
              <a:rPr lang="en-GB" baseline="0" dirty="0" smtClean="0"/>
              <a:t> decisions about escalating a patient to a higher level of care should cover: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The goals and benefits of treatment escalation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Involvement of the patient, family and cardiology or heart failure consultant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MDT agreement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Communication with healthcare professionals across the care pathway</a:t>
            </a:r>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2247607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sz="1200" b="0" i="0" u="none" strike="noStrike" kern="1200" baseline="0" dirty="0" smtClean="0">
                <a:solidFill>
                  <a:schemeClr val="tx1"/>
                </a:solidFill>
                <a:latin typeface="+mn-lt"/>
                <a:ea typeface="+mn-ea"/>
                <a:cs typeface="+mn-cs"/>
              </a:rPr>
              <a:t>For patients with advanced heart failure, pre-emptive discussion in the outpatient setting of treatments that would not be beneficial and consideration of palliative care needs, can prevent unnecessary admissions and should be encouraged. </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Escalation decisions should be reviewed at the time of all admissions with acute heart failure. </a:t>
            </a:r>
            <a:endParaRPr lang="en-GB" sz="1200" b="0" i="1" u="none" strike="noStrike" kern="1200" baseline="0" dirty="0" smtClean="0">
              <a:solidFill>
                <a:schemeClr val="tx1"/>
              </a:solidFill>
              <a:latin typeface="+mn-lt"/>
              <a:ea typeface="+mn-ea"/>
              <a:cs typeface="+mn-cs"/>
            </a:endParaRP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Treatment and care towards the end of life: good practice in decision making (GMC 2010)</a:t>
            </a: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1961906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These are some questions that could be used to</a:t>
            </a:r>
            <a:r>
              <a:rPr lang="en-GB" baseline="0" dirty="0" smtClean="0"/>
              <a:t> generate local discussion and start action planning, but you may want to use your own questions.  It may be helpful to use other NCEPOD resources, such as the recommendation checklist, to decide what (if any) changes need to be made.</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322424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 study looked at the care of patients with acute heart failure who were admitted to hospital as an emergency and died</a:t>
            </a:r>
            <a:r>
              <a:rPr lang="en-GB" baseline="0" dirty="0" smtClean="0"/>
              <a:t> during the admission.  The quality of care was assessed by collecting information on an organisational level and on individual patients through questionnaires completed by clinicians and review of case notes.  </a:t>
            </a:r>
          </a:p>
          <a:p>
            <a:endParaRPr lang="en-GB" baseline="0" dirty="0" smtClean="0"/>
          </a:p>
          <a:p>
            <a:r>
              <a:rPr lang="en-GB" baseline="0" dirty="0" smtClean="0"/>
              <a:t>Case notes are reviewed by clinicians working with people with acute heart failure.  </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 study included</a:t>
            </a:r>
            <a:r>
              <a:rPr lang="en-GB" baseline="0" dirty="0" smtClean="0"/>
              <a:t> patients aged 16 and older who were admitted as emergencies between 1st January and 31st December 2016 inclusive with a primary diagnosis of heart failure and who died in hospital.  11,455 were identified initially.</a:t>
            </a:r>
          </a:p>
          <a:p>
            <a:endParaRPr lang="en-GB" baseline="0" dirty="0" smtClean="0"/>
          </a:p>
          <a:p>
            <a:r>
              <a:rPr lang="en-GB" baseline="0" dirty="0" smtClean="0"/>
              <a:t>4,768 patients died in hospital within 7 days of admission.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Of the 4,768 patients who died within 7 days of admission, 1349 were selected for inclusion</a:t>
            </a:r>
            <a:r>
              <a:rPr lang="en-GB" baseline="0" dirty="0" smtClean="0"/>
              <a:t> in the study.  </a:t>
            </a:r>
          </a:p>
          <a:p>
            <a:endParaRPr lang="en-GB" baseline="0" dirty="0" smtClean="0"/>
          </a:p>
          <a:p>
            <a:r>
              <a:rPr lang="en-GB" baseline="0" dirty="0" smtClean="0"/>
              <a:t>369 were then excluded – in most cases this was because, on review of the case notes, the patients were not deemed to have had an episode of acute heart failure.  </a:t>
            </a:r>
          </a:p>
          <a:p>
            <a:endParaRPr lang="en-GB" baseline="0" dirty="0" smtClean="0"/>
          </a:p>
          <a:p>
            <a:r>
              <a:rPr lang="en-GB" baseline="0" dirty="0" smtClean="0"/>
              <a:t>The final sample was 980 cases.  For these, 603 questionnaires were received and 464 sets of case notes.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Overall, the case</a:t>
            </a:r>
            <a:r>
              <a:rPr lang="en-GB" baseline="0" dirty="0" smtClean="0"/>
              <a:t> reviewers considered 44% of the sample to have demonstrated good practice.  Almost a third showed room for improvement in clinical aspects and 12% showed room for improvement in both clinical and organisational aspects of care.  Care was less than satisfactory in 4% of cases.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There was</a:t>
            </a:r>
            <a:r>
              <a:rPr lang="en-GB" baseline="0" dirty="0" smtClean="0"/>
              <a:t> room for improvement in the clinical care of 44% of the patient cases reviewed.  This applied in particular to </a:t>
            </a:r>
            <a:r>
              <a:rPr lang="en-GB" baseline="0" dirty="0" smtClean="0"/>
              <a:t>patients </a:t>
            </a:r>
            <a:r>
              <a:rPr lang="en-GB" baseline="0" dirty="0" smtClean="0"/>
              <a:t>with newly diagnosed heart failure.</a:t>
            </a:r>
          </a:p>
          <a:p>
            <a:endParaRPr lang="en-GB" dirty="0" smtClean="0"/>
          </a:p>
          <a:p>
            <a:r>
              <a:rPr lang="en-GB" dirty="0" smtClean="0"/>
              <a:t>Access to a heart failure specialist was achieved in just 33% of patients.</a:t>
            </a:r>
          </a:p>
          <a:p>
            <a:endParaRPr lang="en-GB" dirty="0" smtClean="0"/>
          </a:p>
          <a:p>
            <a:r>
              <a:rPr lang="en-GB" dirty="0" smtClean="0"/>
              <a:t>25% of patients were referred</a:t>
            </a:r>
            <a:r>
              <a:rPr lang="en-GB" baseline="0" dirty="0" smtClean="0"/>
              <a:t> to or discussed with the palliative care team.  It was felt that an additional 121 cases reviewed should have been discussed with palliative care.</a:t>
            </a:r>
          </a:p>
          <a:p>
            <a:endParaRPr lang="en-GB" baseline="0" dirty="0" smtClean="0"/>
          </a:p>
          <a:p>
            <a:r>
              <a:rPr lang="en-GB" dirty="0" smtClean="0"/>
              <a:t>15.7% of patients with established</a:t>
            </a:r>
            <a:r>
              <a:rPr lang="en-GB" baseline="0" dirty="0" smtClean="0"/>
              <a:t> heart failure and 19.9% of patients with a new diagnosis received serum natriuretic peptide measurement, despite it being recommended in guidelines and being widely available in hospitals.</a:t>
            </a:r>
          </a:p>
          <a:p>
            <a:endParaRPr lang="en-GB" baseline="0" dirty="0" smtClean="0"/>
          </a:p>
          <a:p>
            <a:r>
              <a:rPr lang="en-GB" baseline="0" dirty="0" smtClean="0"/>
              <a:t>Echocardiography for accurate diagnosis and assessment of prognosis is an essential part of the assessment of patients with heart failure.  This was done in 22.3% of patients with established heart failure and 44.2% of patients with a new diagnosis.  </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191220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Medical Directors, Directors of Nursing, Clinical Directors.</a:t>
            </a:r>
          </a:p>
          <a:p>
            <a:endParaRPr lang="en-GB" dirty="0" smtClean="0"/>
          </a:p>
          <a:p>
            <a:pPr marL="0" indent="0">
              <a:buNone/>
            </a:pPr>
            <a:r>
              <a:rPr lang="en-GB" dirty="0" smtClean="0"/>
              <a:t>The guideline should cover:</a:t>
            </a:r>
          </a:p>
          <a:p>
            <a:pPr marL="171450" indent="-171450">
              <a:buFont typeface="Arial" panose="020B0604020202020204" pitchFamily="34" charset="0"/>
              <a:buChar char="•"/>
            </a:pPr>
            <a:r>
              <a:rPr lang="en-GB" dirty="0" smtClean="0"/>
              <a:t>Location</a:t>
            </a:r>
            <a:r>
              <a:rPr lang="en-GB" baseline="0" dirty="0" smtClean="0"/>
              <a:t> of care, which should be on a specialist unit</a:t>
            </a:r>
          </a:p>
          <a:p>
            <a:pPr marL="171450" indent="-171450">
              <a:buFont typeface="Arial" panose="020B0604020202020204" pitchFamily="34" charset="0"/>
              <a:buChar char="•"/>
            </a:pPr>
            <a:r>
              <a:rPr lang="en-GB" baseline="0" dirty="0" smtClean="0"/>
              <a:t>How to access a heart failure service review within 24 hours</a:t>
            </a:r>
          </a:p>
          <a:p>
            <a:pPr marL="171450" indent="-171450">
              <a:buFont typeface="Arial" panose="020B0604020202020204" pitchFamily="34" charset="0"/>
              <a:buChar char="•"/>
            </a:pPr>
            <a:r>
              <a:rPr lang="en-GB" baseline="0" dirty="0" smtClean="0"/>
              <a:t>Initial investigations for diagnosis</a:t>
            </a:r>
          </a:p>
          <a:p>
            <a:pPr marL="171450" indent="-171450">
              <a:buFont typeface="Arial" panose="020B0604020202020204" pitchFamily="34" charset="0"/>
              <a:buChar char="•"/>
            </a:pPr>
            <a:r>
              <a:rPr lang="en-GB" baseline="0" dirty="0" smtClean="0"/>
              <a:t>Immediate treatments.</a:t>
            </a:r>
            <a:endParaRPr lang="en-GB" dirty="0" smtClean="0"/>
          </a:p>
          <a:p>
            <a:pPr marL="0" indent="0">
              <a:buNone/>
            </a:pPr>
            <a:endParaRPr lang="en-GB" dirty="0" smtClean="0"/>
          </a:p>
          <a:p>
            <a:pPr marL="0" indent="0">
              <a:buNone/>
            </a:pPr>
            <a:r>
              <a:rPr lang="en-GB" dirty="0" smtClean="0"/>
              <a:t>This recommendation supports NICE guideline CG187</a:t>
            </a:r>
          </a:p>
          <a:p>
            <a:pPr marL="0" indent="0">
              <a:buNone/>
            </a:pPr>
            <a:endParaRPr lang="en-GB" dirty="0" smtClean="0"/>
          </a:p>
          <a:p>
            <a:pPr marL="0" indent="0">
              <a:buNone/>
            </a:pPr>
            <a:r>
              <a:rPr lang="en-GB" dirty="0" smtClean="0"/>
              <a:t>This recommendation refers to the specialist heart failure/cardiology team review - see also RECOMMENDATION 2 regarding all acute admissions and consultant review within 14 hours of admission.</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 standards in the guideline</a:t>
            </a:r>
            <a:r>
              <a:rPr lang="en-GB" baseline="0" dirty="0" smtClean="0"/>
              <a:t> should be monitored to ensure that they are being met.</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This recommendation is aimed at Commissioners, Medical Directors, Directors of Nursing and Clinical Directors.</a:t>
            </a: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This recommendation supports the draft NICE guidelines for chronic heart failure management outlining the core membership. NCEPOD</a:t>
            </a:r>
            <a:r>
              <a:rPr lang="en-GB" sz="1200" kern="1200" baseline="0" dirty="0" smtClean="0">
                <a:solidFill>
                  <a:schemeClr val="tx1"/>
                </a:solidFill>
                <a:effectLst/>
                <a:latin typeface="+mn-lt"/>
                <a:ea typeface="+mn-ea"/>
                <a:cs typeface="+mn-cs"/>
              </a:rPr>
              <a:t> have also included</a:t>
            </a:r>
            <a:r>
              <a:rPr lang="en-GB" sz="1200" kern="1200" dirty="0" smtClean="0">
                <a:solidFill>
                  <a:schemeClr val="tx1"/>
                </a:solidFill>
                <a:effectLst/>
                <a:latin typeface="+mn-lt"/>
                <a:ea typeface="+mn-ea"/>
                <a:cs typeface="+mn-cs"/>
              </a:rPr>
              <a:t> the addition of palliative care in the core group.</a:t>
            </a:r>
            <a:endParaRPr lang="en-GB" dirty="0" smtClean="0"/>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This should include:</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A clinician with an interest in heart failure</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A</a:t>
            </a:r>
            <a:r>
              <a:rPr lang="en-GB" sz="1200" kern="1200" baseline="0" dirty="0" smtClean="0">
                <a:solidFill>
                  <a:schemeClr val="tx1"/>
                </a:solidFill>
                <a:effectLst/>
                <a:latin typeface="+mn-lt"/>
                <a:ea typeface="+mn-ea"/>
                <a:cs typeface="+mn-cs"/>
              </a:rPr>
              <a:t> specialist nurse</a:t>
            </a:r>
          </a:p>
          <a:p>
            <a:pPr marL="171450" indent="-171450">
              <a:buFont typeface="Arial" panose="020B0604020202020204" pitchFamily="34" charset="0"/>
              <a:buChar char="•"/>
            </a:pPr>
            <a:r>
              <a:rPr lang="en-GB" sz="1200" kern="1200" baseline="0" dirty="0" smtClean="0">
                <a:solidFill>
                  <a:schemeClr val="tx1"/>
                </a:solidFill>
                <a:effectLst/>
                <a:latin typeface="+mn-lt"/>
                <a:ea typeface="+mn-ea"/>
                <a:cs typeface="+mn-cs"/>
              </a:rPr>
              <a:t>A professional with expertise in specialist prescribing</a:t>
            </a:r>
          </a:p>
          <a:p>
            <a:pPr marL="171450" indent="-171450">
              <a:buFont typeface="Arial" panose="020B0604020202020204" pitchFamily="34" charset="0"/>
              <a:buChar char="•"/>
            </a:pPr>
            <a:r>
              <a:rPr lang="en-GB" sz="1200" kern="1200" baseline="0" dirty="0" smtClean="0">
                <a:solidFill>
                  <a:schemeClr val="tx1"/>
                </a:solidFill>
                <a:effectLst/>
                <a:latin typeface="+mn-lt"/>
                <a:ea typeface="+mn-ea"/>
                <a:cs typeface="+mn-cs"/>
              </a:rPr>
              <a:t>The primary care team</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A palliative care specialist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Other services should be involved as needed.</a:t>
            </a:r>
          </a:p>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2485224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21/11/2018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21/11/2018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21/11/2018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21/11/2018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21/11/2018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21/11/2018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21/11/2018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21/11/2018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ncepod.org.uk/2018ahf.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4438"/>
            <a:ext cx="7772400" cy="2387600"/>
          </a:xfrm>
        </p:spPr>
        <p:txBody>
          <a:bodyPr>
            <a:normAutofit/>
          </a:bodyPr>
          <a:lstStyle/>
          <a:p>
            <a:r>
              <a:rPr lang="en-GB" sz="4800" b="1" dirty="0">
                <a:latin typeface="+mn-lt"/>
              </a:rPr>
              <a:t>Failure to Function</a:t>
            </a:r>
            <a:r>
              <a:rPr lang="en-GB" sz="4800" dirty="0">
                <a:latin typeface="+mn-lt"/>
              </a:rPr>
              <a:t/>
            </a:r>
            <a:br>
              <a:rPr lang="en-GB" sz="4800" dirty="0">
                <a:latin typeface="+mn-lt"/>
              </a:rPr>
            </a:br>
            <a:r>
              <a:rPr lang="en-GB" sz="2400" dirty="0" smtClean="0">
                <a:latin typeface="+mn-lt"/>
              </a:rPr>
              <a:t/>
            </a:r>
            <a:br>
              <a:rPr lang="en-GB" sz="2400" dirty="0" smtClean="0">
                <a:latin typeface="+mn-lt"/>
              </a:rPr>
            </a:br>
            <a:r>
              <a:rPr lang="en-GB" sz="2400" dirty="0" smtClean="0">
                <a:latin typeface="+mn-lt"/>
              </a:rPr>
              <a:t>A </a:t>
            </a:r>
            <a:r>
              <a:rPr lang="en-GB" sz="2400" dirty="0">
                <a:latin typeface="+mn-lt"/>
              </a:rPr>
              <a:t>review of the care received by </a:t>
            </a:r>
            <a:r>
              <a:rPr lang="en-GB" sz="2400" dirty="0" smtClean="0">
                <a:latin typeface="+mn-lt"/>
              </a:rPr>
              <a:t>patients who </a:t>
            </a:r>
            <a:r>
              <a:rPr lang="en-GB" sz="2400" dirty="0">
                <a:latin typeface="+mn-lt"/>
              </a:rPr>
              <a:t>died in hospital following an </a:t>
            </a:r>
            <a:r>
              <a:rPr lang="en-GB" sz="2400" dirty="0" smtClean="0">
                <a:latin typeface="+mn-lt"/>
              </a:rPr>
              <a:t>admission with </a:t>
            </a:r>
            <a:r>
              <a:rPr lang="en-GB" sz="2400" dirty="0">
                <a:latin typeface="+mn-lt"/>
              </a:rPr>
              <a:t>acute heart failure</a:t>
            </a: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smtClean="0"/>
              <a:t>Principal recommendations</a:t>
            </a:r>
            <a:endParaRPr lang="en-GB" sz="40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Tree>
    <p:extLst>
      <p:ext uri="{BB962C8B-B14F-4D97-AF65-F5344CB8AC3E}">
        <p14:creationId xmlns:p14="http://schemas.microsoft.com/office/powerpoint/2010/main" val="652546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443789"/>
            <a:ext cx="7886700" cy="3753854"/>
          </a:xfrm>
        </p:spPr>
        <p:txBody>
          <a:bodyPr vert="horz" lIns="91440" tIns="45720" rIns="91440" bIns="45720" rtlCol="0">
            <a:normAutofit/>
          </a:bodyPr>
          <a:lstStyle/>
          <a:p>
            <a:pPr marL="0" indent="0">
              <a:lnSpc>
                <a:spcPct val="150000"/>
              </a:lnSpc>
              <a:spcBef>
                <a:spcPts val="600"/>
              </a:spcBef>
              <a:spcAft>
                <a:spcPts val="600"/>
              </a:spcAft>
              <a:buClr>
                <a:srgbClr val="DE00A4"/>
              </a:buClr>
              <a:buSzPct val="80000"/>
              <a:buNone/>
            </a:pPr>
            <a:r>
              <a:rPr lang="en-GB" dirty="0"/>
              <a:t>Serum natriuretic peptide measurement should be included in the first set of blood tests in all patients with acute breathlessness and who may have new acute heart failure.</a:t>
            </a:r>
          </a:p>
          <a:p>
            <a:pPr>
              <a:lnSpc>
                <a:spcPct val="150000"/>
              </a:lnSpc>
              <a:spcBef>
                <a:spcPts val="600"/>
              </a:spcBef>
              <a:spcAft>
                <a:spcPts val="600"/>
              </a:spcAft>
              <a:buClr>
                <a:srgbClr val="DE00A4"/>
              </a:buClr>
              <a:buSzPct val="80000"/>
              <a:buFont typeface="Wingdings" pitchFamily="2" charset="2"/>
              <a:buChar char="§"/>
            </a:pPr>
            <a:endParaRPr lang="en-GB" dirty="0"/>
          </a:p>
          <a:p>
            <a:pPr>
              <a:lnSpc>
                <a:spcPct val="150000"/>
              </a:lnSpc>
              <a:spcBef>
                <a:spcPts val="600"/>
              </a:spcBef>
              <a:spcAft>
                <a:spcPts val="600"/>
              </a:spcAft>
              <a:buClr>
                <a:srgbClr val="DE00A4"/>
              </a:buClr>
              <a:buSzPct val="80000"/>
              <a:buFont typeface="Wingdings" pitchFamily="2" charset="2"/>
              <a:buChar char="§"/>
            </a:pPr>
            <a:endParaRPr lang="en-GB" dirty="0"/>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defPPr>
              <a:defRPr lang="en-US"/>
            </a:defPPr>
            <a:lvl1pPr>
              <a:defRPr sz="2800">
                <a:solidFill>
                  <a:schemeClr val="bg1"/>
                </a:solidFill>
              </a:defRPr>
            </a:lvl1pPr>
          </a:lstStyle>
          <a:p>
            <a:r>
              <a:rPr lang="en-GB" sz="3200" dirty="0"/>
              <a:t>Principal Recommendation</a:t>
            </a:r>
            <a:r>
              <a:rPr lang="en-GB" sz="3200" dirty="0" smtClean="0"/>
              <a:t> (5)</a:t>
            </a:r>
            <a:endParaRPr lang="en-GB" sz="3200" dirty="0"/>
          </a:p>
        </p:txBody>
      </p:sp>
    </p:spTree>
    <p:extLst>
      <p:ext uri="{BB962C8B-B14F-4D97-AF65-F5344CB8AC3E}">
        <p14:creationId xmlns:p14="http://schemas.microsoft.com/office/powerpoint/2010/main" val="4443163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443789"/>
            <a:ext cx="7886700" cy="4491790"/>
          </a:xfrm>
        </p:spPr>
        <p:txBody>
          <a:bodyPr vert="horz" lIns="91440" tIns="45720" rIns="91440" bIns="45720" rtlCol="0">
            <a:normAutofit/>
          </a:bodyPr>
          <a:lstStyle/>
          <a:p>
            <a:pPr marL="0" indent="0">
              <a:lnSpc>
                <a:spcPct val="150000"/>
              </a:lnSpc>
              <a:spcBef>
                <a:spcPts val="600"/>
              </a:spcBef>
              <a:spcAft>
                <a:spcPts val="600"/>
              </a:spcAft>
              <a:buClr>
                <a:srgbClr val="DE00A4"/>
              </a:buClr>
              <a:buSzPct val="80000"/>
              <a:buNone/>
            </a:pPr>
            <a:r>
              <a:rPr lang="en-GB" dirty="0"/>
              <a:t>An echocardiogram should be performed for all patients with suspected acute heart failure </a:t>
            </a:r>
            <a:endParaRPr lang="en-GB" dirty="0" smtClean="0"/>
          </a:p>
          <a:p>
            <a:pPr lvl="1">
              <a:lnSpc>
                <a:spcPct val="150000"/>
              </a:lnSpc>
              <a:spcBef>
                <a:spcPts val="600"/>
              </a:spcBef>
              <a:spcAft>
                <a:spcPts val="600"/>
              </a:spcAft>
              <a:buClr>
                <a:srgbClr val="FE612A"/>
              </a:buClr>
              <a:buSzPct val="80000"/>
              <a:buFont typeface="Wingdings" pitchFamily="2" charset="2"/>
              <a:buChar char="§"/>
            </a:pPr>
            <a:r>
              <a:rPr lang="en-GB" dirty="0" smtClean="0"/>
              <a:t>as </a:t>
            </a:r>
            <a:r>
              <a:rPr lang="en-GB" dirty="0"/>
              <a:t>early as possible after presentation to </a:t>
            </a:r>
            <a:r>
              <a:rPr lang="en-GB" dirty="0" smtClean="0"/>
              <a:t>hospital </a:t>
            </a:r>
          </a:p>
          <a:p>
            <a:pPr lvl="1">
              <a:lnSpc>
                <a:spcPct val="150000"/>
              </a:lnSpc>
              <a:spcBef>
                <a:spcPts val="600"/>
              </a:spcBef>
              <a:spcAft>
                <a:spcPts val="600"/>
              </a:spcAft>
              <a:buClr>
                <a:srgbClr val="FE612A"/>
              </a:buClr>
              <a:buSzPct val="80000"/>
              <a:buFont typeface="Wingdings" pitchFamily="2" charset="2"/>
              <a:buChar char="§"/>
            </a:pPr>
            <a:r>
              <a:rPr lang="en-GB" dirty="0" smtClean="0"/>
              <a:t>within </a:t>
            </a:r>
            <a:r>
              <a:rPr lang="en-GB" dirty="0"/>
              <a:t>a maximum of 48 </a:t>
            </a:r>
            <a:r>
              <a:rPr lang="en-GB" dirty="0" smtClean="0"/>
              <a:t>hours</a:t>
            </a:r>
            <a:endParaRPr lang="en-GB" dirty="0"/>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defPPr>
              <a:defRPr lang="en-US"/>
            </a:defPPr>
            <a:lvl1pPr>
              <a:defRPr sz="2800">
                <a:solidFill>
                  <a:schemeClr val="bg1"/>
                </a:solidFill>
              </a:defRPr>
            </a:lvl1pPr>
          </a:lstStyle>
          <a:p>
            <a:r>
              <a:rPr lang="en-GB" sz="3200" dirty="0"/>
              <a:t>Principal Recommendation </a:t>
            </a:r>
            <a:r>
              <a:rPr lang="en-GB" sz="3200" dirty="0" smtClean="0"/>
              <a:t>(6)</a:t>
            </a:r>
            <a:endParaRPr lang="en-GB" sz="3200" dirty="0"/>
          </a:p>
        </p:txBody>
      </p:sp>
    </p:spTree>
    <p:extLst>
      <p:ext uri="{BB962C8B-B14F-4D97-AF65-F5344CB8AC3E}">
        <p14:creationId xmlns:p14="http://schemas.microsoft.com/office/powerpoint/2010/main" val="9734508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866273"/>
            <a:ext cx="7886700" cy="5342021"/>
          </a:xfrm>
        </p:spPr>
        <p:txBody>
          <a:bodyPr vert="horz" lIns="91440" tIns="45720" rIns="91440" bIns="45720" rtlCol="0">
            <a:normAutofit fontScale="92500"/>
          </a:bodyPr>
          <a:lstStyle/>
          <a:p>
            <a:pPr marL="0" indent="0">
              <a:lnSpc>
                <a:spcPct val="150000"/>
              </a:lnSpc>
              <a:spcBef>
                <a:spcPts val="600"/>
              </a:spcBef>
              <a:spcAft>
                <a:spcPts val="600"/>
              </a:spcAft>
              <a:buClr>
                <a:srgbClr val="FE612A"/>
              </a:buClr>
              <a:buSzPct val="80000"/>
              <a:buNone/>
            </a:pPr>
            <a:r>
              <a:rPr lang="en-GB" sz="3000" dirty="0"/>
              <a:t>For all patients with heart failure, best practice in escalation decision making includes:</a:t>
            </a:r>
          </a:p>
          <a:p>
            <a:pPr lvl="1">
              <a:lnSpc>
                <a:spcPct val="150000"/>
              </a:lnSpc>
              <a:spcBef>
                <a:spcPts val="600"/>
              </a:spcBef>
              <a:spcAft>
                <a:spcPts val="600"/>
              </a:spcAft>
              <a:buClr>
                <a:srgbClr val="FE612A"/>
              </a:buClr>
              <a:buSzPct val="80000"/>
              <a:buFont typeface="Wingdings" pitchFamily="2" charset="2"/>
              <a:buChar char="§"/>
            </a:pPr>
            <a:r>
              <a:rPr lang="en-GB" dirty="0"/>
              <a:t>Assessment of the goals and benefits of treatment escalation</a:t>
            </a:r>
          </a:p>
          <a:p>
            <a:pPr lvl="1">
              <a:lnSpc>
                <a:spcPct val="150000"/>
              </a:lnSpc>
              <a:spcBef>
                <a:spcPts val="600"/>
              </a:spcBef>
              <a:spcAft>
                <a:spcPts val="600"/>
              </a:spcAft>
              <a:buClr>
                <a:srgbClr val="FE612A"/>
              </a:buClr>
              <a:buSzPct val="80000"/>
              <a:buFont typeface="Wingdings" pitchFamily="2" charset="2"/>
              <a:buChar char="§"/>
            </a:pPr>
            <a:r>
              <a:rPr lang="en-GB" dirty="0"/>
              <a:t>Inclusion of the patient (and their family where possible)</a:t>
            </a:r>
          </a:p>
          <a:p>
            <a:pPr lvl="1">
              <a:lnSpc>
                <a:spcPct val="150000"/>
              </a:lnSpc>
              <a:spcBef>
                <a:spcPts val="600"/>
              </a:spcBef>
              <a:spcAft>
                <a:spcPts val="600"/>
              </a:spcAft>
              <a:buClr>
                <a:srgbClr val="FE612A"/>
              </a:buClr>
              <a:buSzPct val="80000"/>
              <a:buFont typeface="Wingdings" pitchFamily="2" charset="2"/>
              <a:buChar char="§"/>
            </a:pPr>
            <a:r>
              <a:rPr lang="en-GB" dirty="0"/>
              <a:t>Involvement of the cardiology or heart failure consultant</a:t>
            </a:r>
          </a:p>
          <a:p>
            <a:pPr lvl="1">
              <a:lnSpc>
                <a:spcPct val="150000"/>
              </a:lnSpc>
              <a:spcBef>
                <a:spcPts val="600"/>
              </a:spcBef>
              <a:spcAft>
                <a:spcPts val="600"/>
              </a:spcAft>
              <a:buClr>
                <a:srgbClr val="FE612A"/>
              </a:buClr>
              <a:buSzPct val="80000"/>
              <a:buFont typeface="Wingdings" pitchFamily="2" charset="2"/>
              <a:buChar char="§"/>
            </a:pPr>
            <a:r>
              <a:rPr lang="en-GB" dirty="0"/>
              <a:t>Agreement among members of the multidisciplinary team</a:t>
            </a:r>
          </a:p>
          <a:p>
            <a:pPr lvl="1">
              <a:lnSpc>
                <a:spcPct val="150000"/>
              </a:lnSpc>
              <a:spcBef>
                <a:spcPts val="600"/>
              </a:spcBef>
              <a:spcAft>
                <a:spcPts val="600"/>
              </a:spcAft>
              <a:buClr>
                <a:srgbClr val="FE612A"/>
              </a:buClr>
              <a:buSzPct val="80000"/>
              <a:buFont typeface="Wingdings" pitchFamily="2" charset="2"/>
              <a:buChar char="§"/>
            </a:pPr>
            <a:r>
              <a:rPr lang="en-GB" dirty="0"/>
              <a:t>Communication of the decision with healthcare professionals across the whole care pathway</a:t>
            </a:r>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defPPr>
              <a:defRPr lang="en-US"/>
            </a:defPPr>
            <a:lvl1pPr>
              <a:defRPr sz="2800">
                <a:solidFill>
                  <a:schemeClr val="bg1"/>
                </a:solidFill>
              </a:defRPr>
            </a:lvl1pPr>
          </a:lstStyle>
          <a:p>
            <a:r>
              <a:rPr lang="en-GB" sz="3200" dirty="0"/>
              <a:t>Principal Recommendation</a:t>
            </a:r>
            <a:r>
              <a:rPr lang="en-GB" sz="3200" dirty="0" smtClean="0"/>
              <a:t> (8)</a:t>
            </a:r>
            <a:endParaRPr lang="en-GB" sz="3200" dirty="0"/>
          </a:p>
        </p:txBody>
      </p:sp>
    </p:spTree>
    <p:extLst>
      <p:ext uri="{BB962C8B-B14F-4D97-AF65-F5344CB8AC3E}">
        <p14:creationId xmlns:p14="http://schemas.microsoft.com/office/powerpoint/2010/main" val="1068041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229" y="713036"/>
            <a:ext cx="8034087" cy="5030038"/>
          </a:xfrm>
        </p:spPr>
        <p:txBody>
          <a:bodyPr vert="horz" lIns="91440" tIns="45720" rIns="91440" bIns="45720" rtlCol="0">
            <a:noAutofit/>
          </a:bodyPr>
          <a:lstStyle/>
          <a:p>
            <a:pPr marL="0" indent="0">
              <a:lnSpc>
                <a:spcPct val="150000"/>
              </a:lnSpc>
              <a:spcBef>
                <a:spcPts val="600"/>
              </a:spcBef>
              <a:spcAft>
                <a:spcPts val="1800"/>
              </a:spcAft>
              <a:buClr>
                <a:srgbClr val="FE612A"/>
              </a:buClr>
              <a:buSzPct val="80000"/>
              <a:buNone/>
            </a:pPr>
            <a:r>
              <a:rPr lang="en-GB" dirty="0"/>
              <a:t>For patients with advanced heart failure, </a:t>
            </a:r>
            <a:r>
              <a:rPr lang="en-GB" dirty="0" smtClean="0"/>
              <a:t>pre-emptive </a:t>
            </a:r>
            <a:r>
              <a:rPr lang="en-GB" dirty="0"/>
              <a:t>discussion in the outpatient setting of treatments that would not be beneficial, along with consideration of palliative care needs, can prevent unnecessary admissions and should be encouraged. </a:t>
            </a:r>
            <a:endParaRPr lang="en-GB" dirty="0" smtClean="0"/>
          </a:p>
          <a:p>
            <a:pPr marL="0" indent="0">
              <a:lnSpc>
                <a:spcPct val="150000"/>
              </a:lnSpc>
              <a:spcBef>
                <a:spcPts val="0"/>
              </a:spcBef>
              <a:spcAft>
                <a:spcPts val="1800"/>
              </a:spcAft>
              <a:buClr>
                <a:srgbClr val="FE612A"/>
              </a:buClr>
              <a:buSzPct val="80000"/>
              <a:buNone/>
            </a:pPr>
            <a:r>
              <a:rPr lang="en-GB" dirty="0" smtClean="0"/>
              <a:t>Escalation </a:t>
            </a:r>
            <a:r>
              <a:rPr lang="en-GB" dirty="0"/>
              <a:t>decisions should be reviewed at the time of all admissions with acute heart failure. </a:t>
            </a:r>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defPPr>
              <a:defRPr lang="en-US"/>
            </a:defPPr>
            <a:lvl1pPr>
              <a:defRPr sz="2800">
                <a:solidFill>
                  <a:schemeClr val="bg1"/>
                </a:solidFill>
              </a:defRPr>
            </a:lvl1pPr>
          </a:lstStyle>
          <a:p>
            <a:r>
              <a:rPr lang="en-GB" sz="3200" dirty="0"/>
              <a:t>Principal Recommendation</a:t>
            </a:r>
            <a:r>
              <a:rPr lang="en-GB" sz="3200" dirty="0" smtClean="0"/>
              <a:t> (8)</a:t>
            </a:r>
            <a:endParaRPr lang="en-GB" sz="3200" dirty="0"/>
          </a:p>
        </p:txBody>
      </p:sp>
    </p:spTree>
    <p:extLst>
      <p:ext uri="{BB962C8B-B14F-4D97-AF65-F5344CB8AC3E}">
        <p14:creationId xmlns:p14="http://schemas.microsoft.com/office/powerpoint/2010/main" val="40106326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5459"/>
          </a:xfrm>
          <a:solidFill>
            <a:srgbClr val="FF0000"/>
          </a:solidFill>
        </p:spPr>
        <p:txBody>
          <a:bodyPr>
            <a:noAutofit/>
          </a:bodyPr>
          <a:lstStyle/>
          <a:p>
            <a:r>
              <a:rPr lang="en-GB" sz="3200" dirty="0" smtClean="0">
                <a:solidFill>
                  <a:schemeClr val="bg1"/>
                </a:solidFill>
                <a:latin typeface="Calibri" panose="020F0502020204030204" pitchFamily="34" charset="0"/>
              </a:rPr>
              <a:t>Discussion</a:t>
            </a:r>
            <a:endParaRPr lang="en-GB" sz="3200" dirty="0">
              <a:solidFill>
                <a:schemeClr val="bg1"/>
              </a:solidFill>
              <a:latin typeface="Calibri" panose="020F0502020204030204" pitchFamily="34" charset="0"/>
            </a:endParaRPr>
          </a:p>
        </p:txBody>
      </p:sp>
      <p:sp>
        <p:nvSpPr>
          <p:cNvPr id="3" name="Content Placeholder 2"/>
          <p:cNvSpPr>
            <a:spLocks noGrp="1"/>
          </p:cNvSpPr>
          <p:nvPr>
            <p:ph idx="1"/>
          </p:nvPr>
        </p:nvSpPr>
        <p:spPr>
          <a:xfrm>
            <a:off x="628650" y="1167898"/>
            <a:ext cx="7886700" cy="4351338"/>
          </a:xfrm>
        </p:spPr>
        <p:txBody>
          <a:bodyPr>
            <a:normAutofit/>
          </a:bodyPr>
          <a:lstStyle/>
          <a:p>
            <a:r>
              <a:rPr lang="en-GB" dirty="0" smtClean="0"/>
              <a:t>Do we have a local guideline?</a:t>
            </a:r>
          </a:p>
          <a:p>
            <a:r>
              <a:rPr lang="en-GB" dirty="0" smtClean="0"/>
              <a:t>Do we have a heart failure MDT?</a:t>
            </a:r>
          </a:p>
          <a:p>
            <a:r>
              <a:rPr lang="en-GB" dirty="0" smtClean="0"/>
              <a:t>Is serum </a:t>
            </a:r>
            <a:r>
              <a:rPr lang="en-GB" dirty="0"/>
              <a:t>natriuretic peptide </a:t>
            </a:r>
            <a:r>
              <a:rPr lang="en-GB" dirty="0" smtClean="0"/>
              <a:t>measurement included in first blood tests?</a:t>
            </a:r>
          </a:p>
          <a:p>
            <a:r>
              <a:rPr lang="en-GB" dirty="0" smtClean="0"/>
              <a:t>Are ECGs done for all patients with suspected acute heart failure?</a:t>
            </a:r>
          </a:p>
          <a:p>
            <a:pPr lvl="1"/>
            <a:r>
              <a:rPr lang="en-GB" dirty="0" smtClean="0"/>
              <a:t>When are they done?</a:t>
            </a:r>
          </a:p>
          <a:p>
            <a:r>
              <a:rPr lang="en-GB" dirty="0" smtClean="0"/>
              <a:t>Are patients being referred to, or discussed with, the palliative care team?</a:t>
            </a:r>
          </a:p>
          <a:p>
            <a:pPr marL="0" indent="0">
              <a:buNone/>
            </a:pPr>
            <a:endParaRPr lang="en-GB" dirty="0"/>
          </a:p>
        </p:txBody>
      </p:sp>
    </p:spTree>
    <p:extLst>
      <p:ext uri="{BB962C8B-B14F-4D97-AF65-F5344CB8AC3E}">
        <p14:creationId xmlns:p14="http://schemas.microsoft.com/office/powerpoint/2010/main" val="3385290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13361"/>
            <a:ext cx="7886700" cy="1325563"/>
          </a:xfrm>
          <a:solidFill>
            <a:srgbClr val="FF0000"/>
          </a:solidFill>
        </p:spPr>
        <p:txBody>
          <a:bodyPr/>
          <a:lstStyle/>
          <a:p>
            <a:pPr algn="ctr"/>
            <a:r>
              <a:rPr lang="en-GB" b="1" dirty="0" smtClean="0">
                <a:solidFill>
                  <a:schemeClr val="bg1"/>
                </a:solidFill>
              </a:rPr>
              <a:t>Failure to Function</a:t>
            </a:r>
            <a:endParaRPr lang="en-GB"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smtClean="0"/>
              <a:t>Full report, summary and implementation tools can be found at</a:t>
            </a:r>
          </a:p>
          <a:p>
            <a:pPr marL="0" indent="0" algn="ctr">
              <a:buNone/>
            </a:pPr>
            <a:r>
              <a:rPr lang="en-GB" sz="3200" dirty="0" smtClean="0">
                <a:hlinkClick r:id="rId2"/>
              </a:rPr>
              <a:t>www.ncepod.org.uk/2018ahf.html</a:t>
            </a:r>
            <a:r>
              <a:rPr lang="en-GB" sz="3200" dirty="0" smtClean="0"/>
              <a:t> </a:t>
            </a:r>
            <a:endParaRPr lang="en-GB" sz="3200" dirty="0"/>
          </a:p>
        </p:txBody>
      </p:sp>
    </p:spTree>
    <p:extLst>
      <p:ext uri="{BB962C8B-B14F-4D97-AF65-F5344CB8AC3E}">
        <p14:creationId xmlns:p14="http://schemas.microsoft.com/office/powerpoint/2010/main" val="1207531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lstStyle/>
          <a:p>
            <a:pPr marL="0" indent="0">
              <a:lnSpc>
                <a:spcPct val="150000"/>
              </a:lnSpc>
              <a:buNone/>
            </a:pPr>
            <a:r>
              <a:rPr lang="en-GB" dirty="0" smtClean="0"/>
              <a:t>Review of the process </a:t>
            </a:r>
            <a:r>
              <a:rPr lang="en-GB" dirty="0"/>
              <a:t>of care for patients with acute heart </a:t>
            </a:r>
            <a:r>
              <a:rPr lang="en-GB" dirty="0" smtClean="0"/>
              <a:t>failure admitted </a:t>
            </a:r>
            <a:r>
              <a:rPr lang="en-GB" dirty="0"/>
              <a:t>to hospital as an </a:t>
            </a:r>
            <a:r>
              <a:rPr lang="en-GB" dirty="0" smtClean="0"/>
              <a:t>emergency </a:t>
            </a:r>
            <a:r>
              <a:rPr lang="en-GB" dirty="0"/>
              <a:t>and </a:t>
            </a:r>
            <a:r>
              <a:rPr lang="en-GB" dirty="0" smtClean="0"/>
              <a:t>died during the </a:t>
            </a:r>
            <a:r>
              <a:rPr lang="en-GB" dirty="0"/>
              <a:t>admission</a:t>
            </a:r>
            <a:r>
              <a:rPr lang="en-GB" dirty="0" smtClean="0"/>
              <a:t>.</a:t>
            </a:r>
          </a:p>
          <a:p>
            <a:pPr>
              <a:lnSpc>
                <a:spcPct val="150000"/>
              </a:lnSpc>
              <a:buFont typeface="Calibri" panose="020F0502020204030204" pitchFamily="34" charset="0"/>
              <a:buChar char="–"/>
            </a:pPr>
            <a:r>
              <a:rPr lang="en-GB" dirty="0" smtClean="0"/>
              <a:t> Organisational </a:t>
            </a:r>
            <a:r>
              <a:rPr lang="en-GB" dirty="0"/>
              <a:t>questionnaire</a:t>
            </a:r>
          </a:p>
          <a:p>
            <a:pPr>
              <a:lnSpc>
                <a:spcPct val="150000"/>
              </a:lnSpc>
              <a:buFont typeface="Calibri" panose="020F0502020204030204" pitchFamily="34" charset="0"/>
              <a:buChar char="–"/>
            </a:pPr>
            <a:r>
              <a:rPr lang="en-GB" dirty="0" smtClean="0"/>
              <a:t> Clinician questionnaire</a:t>
            </a:r>
          </a:p>
          <a:p>
            <a:pPr>
              <a:lnSpc>
                <a:spcPct val="150000"/>
              </a:lnSpc>
              <a:buFont typeface="Calibri" panose="020F0502020204030204" pitchFamily="34" charset="0"/>
              <a:buChar char="–"/>
            </a:pPr>
            <a:r>
              <a:rPr lang="en-GB" dirty="0" smtClean="0"/>
              <a:t> Case note review</a:t>
            </a:r>
            <a:endParaRPr lang="en-GB" dirty="0"/>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p>
            <a:r>
              <a:rPr lang="en-GB" sz="3200" dirty="0" smtClean="0">
                <a:solidFill>
                  <a:schemeClr val="bg1"/>
                </a:solidFill>
              </a:rPr>
              <a:t>The study</a:t>
            </a:r>
            <a:endParaRPr lang="en-GB" sz="3200" dirty="0">
              <a:solidFill>
                <a:schemeClr val="bg1"/>
              </a:solidFill>
            </a:endParaRPr>
          </a:p>
        </p:txBody>
      </p:sp>
    </p:spTree>
    <p:extLst>
      <p:ext uri="{BB962C8B-B14F-4D97-AF65-F5344CB8AC3E}">
        <p14:creationId xmlns:p14="http://schemas.microsoft.com/office/powerpoint/2010/main" val="1340221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28700"/>
            <a:ext cx="7886700" cy="4786313"/>
          </a:xfrm>
        </p:spPr>
        <p:txBody>
          <a:bodyPr>
            <a:normAutofit/>
          </a:bodyPr>
          <a:lstStyle/>
          <a:p>
            <a:pPr>
              <a:lnSpc>
                <a:spcPct val="150000"/>
              </a:lnSpc>
            </a:pPr>
            <a:r>
              <a:rPr lang="en-GB" dirty="0" smtClean="0"/>
              <a:t>All patients aged 16+ who </a:t>
            </a:r>
            <a:r>
              <a:rPr lang="en-GB" dirty="0"/>
              <a:t>were admitted </a:t>
            </a:r>
            <a:r>
              <a:rPr lang="en-GB" dirty="0" smtClean="0"/>
              <a:t>as emergencies </a:t>
            </a:r>
            <a:r>
              <a:rPr lang="en-GB" dirty="0"/>
              <a:t>between 1st January </a:t>
            </a:r>
            <a:r>
              <a:rPr lang="en-GB" dirty="0" smtClean="0"/>
              <a:t>and </a:t>
            </a:r>
            <a:r>
              <a:rPr lang="en-GB" dirty="0"/>
              <a:t>31st </a:t>
            </a:r>
            <a:r>
              <a:rPr lang="en-GB" dirty="0" smtClean="0"/>
              <a:t>December 2016 </a:t>
            </a:r>
            <a:r>
              <a:rPr lang="en-GB" dirty="0"/>
              <a:t>inclusive with a primary diagnosis of heart </a:t>
            </a:r>
            <a:r>
              <a:rPr lang="en-GB" dirty="0" smtClean="0"/>
              <a:t>failure and </a:t>
            </a:r>
            <a:r>
              <a:rPr lang="en-GB" dirty="0"/>
              <a:t>died in </a:t>
            </a:r>
            <a:r>
              <a:rPr lang="en-GB" dirty="0" smtClean="0"/>
              <a:t>hospital </a:t>
            </a:r>
          </a:p>
          <a:p>
            <a:pPr>
              <a:lnSpc>
                <a:spcPct val="150000"/>
              </a:lnSpc>
            </a:pPr>
            <a:r>
              <a:rPr lang="en-GB" dirty="0" smtClean="0"/>
              <a:t>A </a:t>
            </a:r>
            <a:r>
              <a:rPr lang="en-GB" dirty="0"/>
              <a:t>subpopulation </a:t>
            </a:r>
            <a:r>
              <a:rPr lang="en-GB" dirty="0" smtClean="0"/>
              <a:t>of patients </a:t>
            </a:r>
            <a:r>
              <a:rPr lang="en-GB" dirty="0"/>
              <a:t>who died in hospital within seven days of </a:t>
            </a:r>
            <a:r>
              <a:rPr lang="en-GB" dirty="0" smtClean="0"/>
              <a:t>admission were </a:t>
            </a:r>
            <a:r>
              <a:rPr lang="en-GB" dirty="0"/>
              <a:t>selected for detailed review of their </a:t>
            </a:r>
            <a:r>
              <a:rPr lang="en-GB" dirty="0" smtClean="0"/>
              <a:t>care</a:t>
            </a:r>
            <a:endParaRPr lang="en-GB" dirty="0"/>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p>
            <a:r>
              <a:rPr lang="en-GB" sz="3200" dirty="0" smtClean="0">
                <a:solidFill>
                  <a:schemeClr val="bg1"/>
                </a:solidFill>
              </a:rPr>
              <a:t>Study population</a:t>
            </a:r>
            <a:endParaRPr lang="en-GB" sz="3200" dirty="0">
              <a:solidFill>
                <a:schemeClr val="bg1"/>
              </a:solidFill>
            </a:endParaRPr>
          </a:p>
        </p:txBody>
      </p:sp>
    </p:spTree>
    <p:extLst>
      <p:ext uri="{BB962C8B-B14F-4D97-AF65-F5344CB8AC3E}">
        <p14:creationId xmlns:p14="http://schemas.microsoft.com/office/powerpoint/2010/main" val="2370835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1" y="1055047"/>
            <a:ext cx="8852560" cy="5675509"/>
          </a:xfrm>
        </p:spPr>
      </p:pic>
      <p:sp>
        <p:nvSpPr>
          <p:cNvPr id="5" name="TextBox 4"/>
          <p:cNvSpPr txBox="1"/>
          <p:nvPr/>
        </p:nvSpPr>
        <p:spPr>
          <a:xfrm>
            <a:off x="0" y="0"/>
            <a:ext cx="9144000" cy="584775"/>
          </a:xfrm>
          <a:prstGeom prst="rect">
            <a:avLst/>
          </a:prstGeom>
          <a:solidFill>
            <a:srgbClr val="FF0000"/>
          </a:solidFill>
        </p:spPr>
        <p:txBody>
          <a:bodyPr wrap="square" rtlCol="0">
            <a:spAutoFit/>
          </a:bodyPr>
          <a:lstStyle/>
          <a:p>
            <a:r>
              <a:rPr lang="en-GB" sz="3200" dirty="0" smtClean="0">
                <a:solidFill>
                  <a:schemeClr val="bg1"/>
                </a:solidFill>
              </a:rPr>
              <a:t>Study sample</a:t>
            </a:r>
            <a:endParaRPr lang="en-GB" sz="3200" dirty="0">
              <a:solidFill>
                <a:schemeClr val="bg1"/>
              </a:solidFill>
            </a:endParaRPr>
          </a:p>
        </p:txBody>
      </p:sp>
    </p:spTree>
    <p:extLst>
      <p:ext uri="{BB962C8B-B14F-4D97-AF65-F5344CB8AC3E}">
        <p14:creationId xmlns:p14="http://schemas.microsoft.com/office/powerpoint/2010/main" val="1708225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1448" y="1721223"/>
            <a:ext cx="8081104" cy="3309973"/>
          </a:xfrm>
        </p:spPr>
      </p:pic>
      <p:sp>
        <p:nvSpPr>
          <p:cNvPr id="5" name="TextBox 4"/>
          <p:cNvSpPr txBox="1"/>
          <p:nvPr/>
        </p:nvSpPr>
        <p:spPr>
          <a:xfrm>
            <a:off x="0" y="0"/>
            <a:ext cx="9144000" cy="584775"/>
          </a:xfrm>
          <a:prstGeom prst="rect">
            <a:avLst/>
          </a:prstGeom>
          <a:solidFill>
            <a:srgbClr val="FF0000"/>
          </a:solidFill>
        </p:spPr>
        <p:txBody>
          <a:bodyPr wrap="square" rtlCol="0">
            <a:spAutoFit/>
          </a:bodyPr>
          <a:lstStyle/>
          <a:p>
            <a:r>
              <a:rPr lang="en-GB" sz="3200" dirty="0" smtClean="0">
                <a:solidFill>
                  <a:schemeClr val="bg1"/>
                </a:solidFill>
              </a:rPr>
              <a:t>Overall assessment of care</a:t>
            </a:r>
            <a:endParaRPr lang="en-GB" sz="3200" dirty="0">
              <a:solidFill>
                <a:schemeClr val="bg1"/>
              </a:solidFill>
            </a:endParaRPr>
          </a:p>
        </p:txBody>
      </p:sp>
    </p:spTree>
    <p:extLst>
      <p:ext uri="{BB962C8B-B14F-4D97-AF65-F5344CB8AC3E}">
        <p14:creationId xmlns:p14="http://schemas.microsoft.com/office/powerpoint/2010/main" val="1839445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31333"/>
            <a:ext cx="7886700" cy="5452533"/>
          </a:xfrm>
        </p:spPr>
        <p:txBody>
          <a:bodyPr>
            <a:normAutofit fontScale="92500" lnSpcReduction="20000"/>
          </a:bodyPr>
          <a:lstStyle/>
          <a:p>
            <a:pPr>
              <a:lnSpc>
                <a:spcPct val="150000"/>
              </a:lnSpc>
            </a:pPr>
            <a:r>
              <a:rPr lang="en-GB" dirty="0" smtClean="0"/>
              <a:t>Room for improvement in clinical care</a:t>
            </a:r>
          </a:p>
          <a:p>
            <a:pPr lvl="1">
              <a:lnSpc>
                <a:spcPct val="150000"/>
              </a:lnSpc>
            </a:pPr>
            <a:r>
              <a:rPr lang="en-GB" dirty="0" smtClean="0"/>
              <a:t>Particularly for patients with newly diagnosed heart failure</a:t>
            </a:r>
          </a:p>
          <a:p>
            <a:pPr>
              <a:lnSpc>
                <a:spcPct val="150000"/>
              </a:lnSpc>
            </a:pPr>
            <a:r>
              <a:rPr lang="en-GB" dirty="0" smtClean="0"/>
              <a:t>Lack of access to a heart failure specialist</a:t>
            </a:r>
          </a:p>
          <a:p>
            <a:pPr>
              <a:lnSpc>
                <a:spcPct val="150000"/>
              </a:lnSpc>
            </a:pPr>
            <a:r>
              <a:rPr lang="en-GB" dirty="0" smtClean="0"/>
              <a:t>More patients should have been referred to or discussed with the palliative care team</a:t>
            </a:r>
          </a:p>
          <a:p>
            <a:pPr>
              <a:lnSpc>
                <a:spcPct val="150000"/>
              </a:lnSpc>
            </a:pPr>
            <a:r>
              <a:rPr lang="en-GB" dirty="0" smtClean="0"/>
              <a:t>Few patients with either established heart failure or a new diagnosis had serum natriuretic peptide measured</a:t>
            </a:r>
          </a:p>
          <a:p>
            <a:pPr>
              <a:lnSpc>
                <a:spcPct val="150000"/>
              </a:lnSpc>
            </a:pPr>
            <a:r>
              <a:rPr lang="en-GB" dirty="0" smtClean="0"/>
              <a:t>Echocardiography was not done for the majority of patients with established heart failure</a:t>
            </a:r>
            <a:endParaRPr lang="en-GB" dirty="0"/>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p>
            <a:r>
              <a:rPr lang="en-GB" sz="3200" dirty="0" smtClean="0">
                <a:solidFill>
                  <a:schemeClr val="bg1"/>
                </a:solidFill>
              </a:rPr>
              <a:t>Key messages</a:t>
            </a:r>
            <a:endParaRPr lang="en-GB" sz="3200" dirty="0">
              <a:solidFill>
                <a:schemeClr val="bg1"/>
              </a:solidFill>
            </a:endParaRPr>
          </a:p>
        </p:txBody>
      </p:sp>
    </p:spTree>
    <p:extLst>
      <p:ext uri="{BB962C8B-B14F-4D97-AF65-F5344CB8AC3E}">
        <p14:creationId xmlns:p14="http://schemas.microsoft.com/office/powerpoint/2010/main" val="3417492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717177"/>
            <a:ext cx="7788365" cy="5719482"/>
          </a:xfrm>
        </p:spPr>
        <p:txBody>
          <a:bodyPr vert="horz" lIns="91440" tIns="45720" rIns="91440" bIns="45720" rtlCol="0">
            <a:normAutofit fontScale="92500" lnSpcReduction="20000"/>
          </a:bodyPr>
          <a:lstStyle/>
          <a:p>
            <a:pPr marL="0" indent="0">
              <a:lnSpc>
                <a:spcPct val="150000"/>
              </a:lnSpc>
              <a:spcBef>
                <a:spcPts val="600"/>
              </a:spcBef>
              <a:spcAft>
                <a:spcPts val="600"/>
              </a:spcAft>
              <a:buClr>
                <a:srgbClr val="DE00A4"/>
              </a:buClr>
              <a:buSzPct val="80000"/>
              <a:buNone/>
            </a:pPr>
            <a:r>
              <a:rPr lang="en-GB" sz="3000" dirty="0"/>
              <a:t>A guideline for the clinical management of acute heart failure should be available in all </a:t>
            </a:r>
            <a:r>
              <a:rPr lang="en-GB" sz="3000" dirty="0" smtClean="0"/>
              <a:t>hospitals, including:</a:t>
            </a:r>
          </a:p>
          <a:p>
            <a:pPr lvl="1">
              <a:lnSpc>
                <a:spcPct val="100000"/>
              </a:lnSpc>
              <a:spcBef>
                <a:spcPts val="600"/>
              </a:spcBef>
              <a:spcAft>
                <a:spcPts val="600"/>
              </a:spcAft>
              <a:buClr>
                <a:srgbClr val="FE612A"/>
              </a:buClr>
              <a:buSzPct val="80000"/>
              <a:buFont typeface="Wingdings" pitchFamily="2" charset="2"/>
              <a:buChar char="§"/>
            </a:pPr>
            <a:r>
              <a:rPr lang="en-GB" sz="2600" dirty="0"/>
              <a:t>location of care - on a specialist unit</a:t>
            </a:r>
          </a:p>
          <a:p>
            <a:pPr lvl="1">
              <a:lnSpc>
                <a:spcPct val="100000"/>
              </a:lnSpc>
              <a:spcBef>
                <a:spcPts val="600"/>
              </a:spcBef>
              <a:spcAft>
                <a:spcPts val="600"/>
              </a:spcAft>
              <a:buClr>
                <a:srgbClr val="FE612A"/>
              </a:buClr>
              <a:buSzPct val="80000"/>
              <a:buFont typeface="Wingdings" pitchFamily="2" charset="2"/>
              <a:buChar char="§"/>
            </a:pPr>
            <a:r>
              <a:rPr lang="en-GB" sz="2600" dirty="0"/>
              <a:t>arrangements for heart failure service review within 24 hours</a:t>
            </a:r>
          </a:p>
          <a:p>
            <a:pPr lvl="1">
              <a:lnSpc>
                <a:spcPct val="100000"/>
              </a:lnSpc>
              <a:spcBef>
                <a:spcPts val="600"/>
              </a:spcBef>
              <a:spcAft>
                <a:spcPts val="600"/>
              </a:spcAft>
              <a:buClr>
                <a:srgbClr val="FE612A"/>
              </a:buClr>
              <a:buSzPct val="80000"/>
              <a:buFont typeface="Wingdings" pitchFamily="2" charset="2"/>
              <a:buChar char="§"/>
            </a:pPr>
            <a:r>
              <a:rPr lang="en-GB" sz="2600" dirty="0"/>
              <a:t>initial investigations required for diagnosis, including a standard protocol for the use of:</a:t>
            </a:r>
          </a:p>
          <a:p>
            <a:pPr lvl="2">
              <a:lnSpc>
                <a:spcPct val="100000"/>
              </a:lnSpc>
              <a:spcBef>
                <a:spcPts val="600"/>
              </a:spcBef>
              <a:spcAft>
                <a:spcPts val="600"/>
              </a:spcAft>
              <a:buClr>
                <a:srgbClr val="FE612A"/>
              </a:buClr>
              <a:buSzPct val="80000"/>
              <a:buFont typeface="Wingdings" pitchFamily="2" charset="2"/>
              <a:buChar char="§"/>
            </a:pPr>
            <a:r>
              <a:rPr lang="en-GB" sz="2600" dirty="0"/>
              <a:t>BNP/</a:t>
            </a:r>
            <a:r>
              <a:rPr lang="en-GB" sz="2600" dirty="0" err="1"/>
              <a:t>NTproBNP</a:t>
            </a:r>
            <a:r>
              <a:rPr lang="en-GB" sz="2600" dirty="0"/>
              <a:t> testing</a:t>
            </a:r>
          </a:p>
          <a:p>
            <a:pPr lvl="2">
              <a:lnSpc>
                <a:spcPct val="100000"/>
              </a:lnSpc>
              <a:spcBef>
                <a:spcPts val="600"/>
              </a:spcBef>
              <a:spcAft>
                <a:spcPts val="600"/>
              </a:spcAft>
              <a:buClr>
                <a:srgbClr val="FE612A"/>
              </a:buClr>
              <a:buSzPct val="80000"/>
              <a:buFont typeface="Wingdings" pitchFamily="2" charset="2"/>
              <a:buChar char="§"/>
            </a:pPr>
            <a:r>
              <a:rPr lang="en-GB" sz="2600" dirty="0"/>
              <a:t>Echocardiography</a:t>
            </a:r>
          </a:p>
          <a:p>
            <a:pPr lvl="1">
              <a:lnSpc>
                <a:spcPct val="100000"/>
              </a:lnSpc>
              <a:spcBef>
                <a:spcPts val="600"/>
              </a:spcBef>
              <a:spcAft>
                <a:spcPts val="600"/>
              </a:spcAft>
              <a:buClr>
                <a:srgbClr val="FE612A"/>
              </a:buClr>
              <a:buSzPct val="80000"/>
              <a:buFont typeface="Wingdings" pitchFamily="2" charset="2"/>
              <a:buChar char="§"/>
            </a:pPr>
            <a:r>
              <a:rPr lang="en-GB" sz="2600" dirty="0"/>
              <a:t>immediate treatments (medications guidance for treatment prior to specialist review</a:t>
            </a:r>
            <a:r>
              <a:rPr lang="en-GB" sz="2600" dirty="0" smtClean="0"/>
              <a:t>)</a:t>
            </a:r>
            <a:endParaRPr lang="en-GB" dirty="0" smtClean="0"/>
          </a:p>
          <a:p>
            <a:pPr marL="0" indent="0">
              <a:lnSpc>
                <a:spcPct val="150000"/>
              </a:lnSpc>
              <a:spcBef>
                <a:spcPts val="600"/>
              </a:spcBef>
              <a:spcAft>
                <a:spcPts val="600"/>
              </a:spcAft>
              <a:buClr>
                <a:srgbClr val="DE00A4"/>
              </a:buClr>
              <a:buSzPct val="80000"/>
              <a:buNone/>
            </a:pPr>
            <a:endParaRPr lang="en-GB" dirty="0"/>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p>
            <a:r>
              <a:rPr lang="en-GB" sz="3200" dirty="0" smtClean="0">
                <a:solidFill>
                  <a:schemeClr val="bg1"/>
                </a:solidFill>
              </a:rPr>
              <a:t>Principal Recommendation (1)</a:t>
            </a:r>
            <a:endParaRPr lang="en-GB" sz="3200" dirty="0">
              <a:solidFill>
                <a:schemeClr val="bg1"/>
              </a:solidFill>
            </a:endParaRPr>
          </a:p>
        </p:txBody>
      </p:sp>
    </p:spTree>
    <p:extLst>
      <p:ext uri="{BB962C8B-B14F-4D97-AF65-F5344CB8AC3E}">
        <p14:creationId xmlns:p14="http://schemas.microsoft.com/office/powerpoint/2010/main" val="1334085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9332" y="1447691"/>
            <a:ext cx="7886700" cy="3637656"/>
          </a:xfrm>
        </p:spPr>
        <p:txBody>
          <a:bodyPr vert="horz" lIns="91440" tIns="45720" rIns="91440" bIns="45720" rtlCol="0">
            <a:normAutofit/>
          </a:bodyPr>
          <a:lstStyle/>
          <a:p>
            <a:pPr marL="0" indent="0">
              <a:lnSpc>
                <a:spcPct val="100000"/>
              </a:lnSpc>
              <a:spcBef>
                <a:spcPts val="600"/>
              </a:spcBef>
              <a:spcAft>
                <a:spcPts val="600"/>
              </a:spcAft>
              <a:buClr>
                <a:srgbClr val="DE00A4"/>
              </a:buClr>
              <a:buSzPct val="80000"/>
              <a:buNone/>
            </a:pPr>
            <a:r>
              <a:rPr lang="en-GB" dirty="0"/>
              <a:t>Hospitals should audit against these standards annually.</a:t>
            </a:r>
          </a:p>
          <a:p>
            <a:pPr>
              <a:lnSpc>
                <a:spcPct val="100000"/>
              </a:lnSpc>
              <a:spcBef>
                <a:spcPts val="600"/>
              </a:spcBef>
              <a:spcAft>
                <a:spcPts val="600"/>
              </a:spcAft>
              <a:buClr>
                <a:srgbClr val="DE00A4"/>
              </a:buClr>
              <a:buSzPct val="80000"/>
              <a:buFont typeface="Wingdings" pitchFamily="2" charset="2"/>
              <a:buChar char="§"/>
            </a:pPr>
            <a:endParaRPr lang="en-GB" dirty="0"/>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defPPr>
              <a:defRPr lang="en-US"/>
            </a:defPPr>
            <a:lvl1pPr>
              <a:defRPr sz="2800">
                <a:solidFill>
                  <a:schemeClr val="bg1"/>
                </a:solidFill>
              </a:defRPr>
            </a:lvl1pPr>
          </a:lstStyle>
          <a:p>
            <a:r>
              <a:rPr lang="en-GB" sz="3200" dirty="0"/>
              <a:t>Principal Recommendation</a:t>
            </a:r>
            <a:r>
              <a:rPr lang="en-GB" sz="3200" dirty="0" smtClean="0"/>
              <a:t> (1)</a:t>
            </a:r>
            <a:endParaRPr lang="en-GB" sz="3200" dirty="0"/>
          </a:p>
        </p:txBody>
      </p:sp>
    </p:spTree>
    <p:extLst>
      <p:ext uri="{BB962C8B-B14F-4D97-AF65-F5344CB8AC3E}">
        <p14:creationId xmlns:p14="http://schemas.microsoft.com/office/powerpoint/2010/main" val="3232934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824753"/>
            <a:ext cx="7886700" cy="5388260"/>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dirty="0" smtClean="0"/>
              <a:t>Heart </a:t>
            </a:r>
            <a:r>
              <a:rPr lang="en-GB" dirty="0"/>
              <a:t>failure patients should have access to a heart failure multidisciplinary team.</a:t>
            </a:r>
          </a:p>
          <a:p>
            <a:pPr marL="0" indent="0">
              <a:lnSpc>
                <a:spcPct val="100000"/>
              </a:lnSpc>
              <a:spcBef>
                <a:spcPts val="600"/>
              </a:spcBef>
              <a:spcAft>
                <a:spcPts val="600"/>
              </a:spcAft>
              <a:buClr>
                <a:srgbClr val="FE612A"/>
              </a:buClr>
              <a:buSzPct val="80000"/>
              <a:buNone/>
            </a:pPr>
            <a:r>
              <a:rPr lang="en-GB" dirty="0" smtClean="0"/>
              <a:t>Core </a:t>
            </a:r>
            <a:r>
              <a:rPr lang="en-GB" dirty="0"/>
              <a:t>membership of this team should include:</a:t>
            </a:r>
          </a:p>
          <a:p>
            <a:pPr lvl="1">
              <a:lnSpc>
                <a:spcPct val="100000"/>
              </a:lnSpc>
              <a:spcBef>
                <a:spcPts val="600"/>
              </a:spcBef>
              <a:spcAft>
                <a:spcPts val="600"/>
              </a:spcAft>
              <a:buClr>
                <a:srgbClr val="FE612A"/>
              </a:buClr>
              <a:buSzPct val="80000"/>
              <a:buFont typeface="Wingdings" pitchFamily="2" charset="2"/>
              <a:buChar char="§"/>
            </a:pPr>
            <a:r>
              <a:rPr lang="en-GB" dirty="0" smtClean="0"/>
              <a:t>clinician </a:t>
            </a:r>
            <a:r>
              <a:rPr lang="en-GB" dirty="0"/>
              <a:t>with a sub-speciality interest in heart failure</a:t>
            </a:r>
          </a:p>
          <a:p>
            <a:pPr lvl="1">
              <a:lnSpc>
                <a:spcPct val="100000"/>
              </a:lnSpc>
              <a:spcBef>
                <a:spcPts val="600"/>
              </a:spcBef>
              <a:spcAft>
                <a:spcPts val="600"/>
              </a:spcAft>
              <a:buClr>
                <a:srgbClr val="FE612A"/>
              </a:buClr>
              <a:buSzPct val="80000"/>
              <a:buFont typeface="Wingdings" pitchFamily="2" charset="2"/>
              <a:buChar char="§"/>
            </a:pPr>
            <a:r>
              <a:rPr lang="en-GB" dirty="0" smtClean="0"/>
              <a:t>specialist </a:t>
            </a:r>
            <a:r>
              <a:rPr lang="en-GB" dirty="0"/>
              <a:t>heart failure nurse</a:t>
            </a:r>
          </a:p>
          <a:p>
            <a:pPr lvl="1">
              <a:lnSpc>
                <a:spcPct val="100000"/>
              </a:lnSpc>
              <a:spcBef>
                <a:spcPts val="600"/>
              </a:spcBef>
              <a:spcAft>
                <a:spcPts val="600"/>
              </a:spcAft>
              <a:buClr>
                <a:srgbClr val="FE612A"/>
              </a:buClr>
              <a:buSzPct val="80000"/>
              <a:buFont typeface="Wingdings" pitchFamily="2" charset="2"/>
              <a:buChar char="§"/>
            </a:pPr>
            <a:r>
              <a:rPr lang="en-GB" dirty="0" smtClean="0"/>
              <a:t>healthcare </a:t>
            </a:r>
            <a:r>
              <a:rPr lang="en-GB" dirty="0"/>
              <a:t>professional with expertise in specialist prescribing for heart failure</a:t>
            </a:r>
          </a:p>
          <a:p>
            <a:pPr lvl="1">
              <a:lnSpc>
                <a:spcPct val="100000"/>
              </a:lnSpc>
              <a:spcBef>
                <a:spcPts val="600"/>
              </a:spcBef>
              <a:spcAft>
                <a:spcPts val="600"/>
              </a:spcAft>
              <a:buClr>
                <a:srgbClr val="FE612A"/>
              </a:buClr>
              <a:buSzPct val="80000"/>
              <a:buFont typeface="Wingdings" pitchFamily="2" charset="2"/>
              <a:buChar char="§"/>
            </a:pPr>
            <a:r>
              <a:rPr lang="en-GB" dirty="0" smtClean="0"/>
              <a:t>primary </a:t>
            </a:r>
            <a:r>
              <a:rPr lang="en-GB" dirty="0"/>
              <a:t>care team</a:t>
            </a:r>
          </a:p>
          <a:p>
            <a:pPr lvl="1">
              <a:lnSpc>
                <a:spcPct val="100000"/>
              </a:lnSpc>
              <a:spcBef>
                <a:spcPts val="600"/>
              </a:spcBef>
              <a:spcAft>
                <a:spcPts val="600"/>
              </a:spcAft>
              <a:buClr>
                <a:srgbClr val="FE612A"/>
              </a:buClr>
              <a:buSzPct val="80000"/>
              <a:buFont typeface="Wingdings" pitchFamily="2" charset="2"/>
              <a:buChar char="§"/>
            </a:pPr>
            <a:r>
              <a:rPr lang="en-GB" dirty="0" smtClean="0"/>
              <a:t>specialist </a:t>
            </a:r>
            <a:r>
              <a:rPr lang="en-GB" dirty="0"/>
              <a:t>in palliative care</a:t>
            </a:r>
          </a:p>
          <a:p>
            <a:pPr marL="0" indent="0">
              <a:lnSpc>
                <a:spcPct val="100000"/>
              </a:lnSpc>
              <a:spcBef>
                <a:spcPts val="600"/>
              </a:spcBef>
              <a:spcAft>
                <a:spcPts val="600"/>
              </a:spcAft>
              <a:buClr>
                <a:srgbClr val="FE612A"/>
              </a:buClr>
              <a:buSzPct val="80000"/>
              <a:buNone/>
            </a:pPr>
            <a:r>
              <a:rPr lang="en-GB" dirty="0" smtClean="0"/>
              <a:t>Cardiac </a:t>
            </a:r>
            <a:r>
              <a:rPr lang="en-GB" dirty="0"/>
              <a:t>rehabilitation, physiotherapy, occupational therapy, clinical psychology, elderly care, dietetics and clerical support as needed.</a:t>
            </a:r>
          </a:p>
        </p:txBody>
      </p:sp>
      <p:sp>
        <p:nvSpPr>
          <p:cNvPr id="4" name="TextBox 3"/>
          <p:cNvSpPr txBox="1"/>
          <p:nvPr/>
        </p:nvSpPr>
        <p:spPr>
          <a:xfrm>
            <a:off x="0" y="0"/>
            <a:ext cx="9144000" cy="584775"/>
          </a:xfrm>
          <a:prstGeom prst="rect">
            <a:avLst/>
          </a:prstGeom>
          <a:solidFill>
            <a:srgbClr val="FF0000"/>
          </a:solidFill>
        </p:spPr>
        <p:txBody>
          <a:bodyPr wrap="square" rtlCol="0">
            <a:spAutoFit/>
          </a:bodyPr>
          <a:lstStyle>
            <a:defPPr>
              <a:defRPr lang="en-US"/>
            </a:defPPr>
            <a:lvl1pPr>
              <a:defRPr sz="2800">
                <a:solidFill>
                  <a:schemeClr val="bg1"/>
                </a:solidFill>
              </a:defRPr>
            </a:lvl1pPr>
          </a:lstStyle>
          <a:p>
            <a:r>
              <a:rPr lang="en-GB" sz="3200" dirty="0"/>
              <a:t>Principal Recommendation</a:t>
            </a:r>
            <a:r>
              <a:rPr lang="en-GB" sz="3200" dirty="0" smtClean="0"/>
              <a:t> (3)</a:t>
            </a:r>
            <a:endParaRPr lang="en-GB" sz="3200" dirty="0"/>
          </a:p>
        </p:txBody>
      </p:sp>
    </p:spTree>
    <p:extLst>
      <p:ext uri="{BB962C8B-B14F-4D97-AF65-F5344CB8AC3E}">
        <p14:creationId xmlns:p14="http://schemas.microsoft.com/office/powerpoint/2010/main" val="3671091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902</TotalTime>
  <Words>1617</Words>
  <Application>Microsoft Office PowerPoint</Application>
  <PresentationFormat>On-screen Show (4:3)</PresentationFormat>
  <Paragraphs>166</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Failure to Function  A review of the care received by patients who died in hospital following an admission with acute heart failure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vt:lpstr>
      <vt:lpstr>Failure to Function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 MacLean Steel</dc:creator>
  <cp:lastModifiedBy>Kirsty MacLean Steel</cp:lastModifiedBy>
  <cp:revision>64</cp:revision>
  <cp:lastPrinted>2018-08-13T16:26:21Z</cp:lastPrinted>
  <dcterms:created xsi:type="dcterms:W3CDTF">2018-07-25T10:55:05Z</dcterms:created>
  <dcterms:modified xsi:type="dcterms:W3CDTF">2018-11-21T14:03:24Z</dcterms:modified>
</cp:coreProperties>
</file>